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98" r:id="rId2"/>
    <p:sldId id="343" r:id="rId3"/>
    <p:sldId id="355" r:id="rId4"/>
    <p:sldId id="350" r:id="rId5"/>
    <p:sldId id="351" r:id="rId6"/>
    <p:sldId id="352" r:id="rId7"/>
    <p:sldId id="353" r:id="rId8"/>
    <p:sldId id="356" r:id="rId9"/>
    <p:sldId id="291" r:id="rId10"/>
  </p:sldIdLst>
  <p:sldSz cx="9144000" cy="5143500" type="screen16x9"/>
  <p:notesSz cx="6946900" cy="9220200"/>
  <p:defaultTextStyle>
    <a:defPPr>
      <a:defRPr lang="en-US"/>
    </a:defPPr>
    <a:lvl1pPr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1pPr>
    <a:lvl2pPr marL="4572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2pPr>
    <a:lvl3pPr marL="9144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3pPr>
    <a:lvl4pPr marL="13716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4pPr>
    <a:lvl5pPr marL="18288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5pPr>
    <a:lvl6pPr marL="22860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6pPr>
    <a:lvl7pPr marL="27432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7pPr>
    <a:lvl8pPr marL="32004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8pPr>
    <a:lvl9pPr marL="36576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98" autoAdjust="0"/>
    <p:restoredTop sz="88830" autoAdjust="0"/>
  </p:normalViewPr>
  <p:slideViewPr>
    <p:cSldViewPr>
      <p:cViewPr varScale="1">
        <p:scale>
          <a:sx n="136" d="100"/>
          <a:sy n="136" d="100"/>
        </p:scale>
        <p:origin x="8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9900" cy="46037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35413" y="1"/>
            <a:ext cx="3009900" cy="460375"/>
          </a:xfrm>
          <a:prstGeom prst="rect">
            <a:avLst/>
          </a:prstGeom>
        </p:spPr>
        <p:txBody>
          <a:bodyPr vert="horz" lIns="91430" tIns="45715" rIns="91430" bIns="45715" rtlCol="0"/>
          <a:lstStyle>
            <a:lvl1pPr algn="r">
              <a:defRPr sz="1200"/>
            </a:lvl1pPr>
          </a:lstStyle>
          <a:p>
            <a:fld id="{A342A9B2-3D43-4018-A7C3-735518DA7F6D}" type="datetimeFigureOut">
              <a:rPr lang="en-US" smtClean="0"/>
              <a:t>3/11/2015</a:t>
            </a:fld>
            <a:endParaRPr lang="en-US"/>
          </a:p>
        </p:txBody>
      </p:sp>
      <p:sp>
        <p:nvSpPr>
          <p:cNvPr id="4" name="Footer Placeholder 3"/>
          <p:cNvSpPr>
            <a:spLocks noGrp="1"/>
          </p:cNvSpPr>
          <p:nvPr>
            <p:ph type="ftr" sz="quarter" idx="2"/>
          </p:nvPr>
        </p:nvSpPr>
        <p:spPr>
          <a:xfrm>
            <a:off x="0" y="8758238"/>
            <a:ext cx="3009900" cy="46037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35413" y="8758238"/>
            <a:ext cx="3009900" cy="460375"/>
          </a:xfrm>
          <a:prstGeom prst="rect">
            <a:avLst/>
          </a:prstGeom>
        </p:spPr>
        <p:txBody>
          <a:bodyPr vert="horz" lIns="91430" tIns="45715" rIns="91430" bIns="45715" rtlCol="0" anchor="b"/>
          <a:lstStyle>
            <a:lvl1pPr algn="r">
              <a:defRPr sz="1200"/>
            </a:lvl1pPr>
          </a:lstStyle>
          <a:p>
            <a:fld id="{440147DC-F0EE-4CA8-9E8F-D7FA6AC60F32}" type="slidenum">
              <a:rPr lang="en-US" smtClean="0"/>
              <a:t>‹#›</a:t>
            </a:fld>
            <a:endParaRPr lang="en-US"/>
          </a:p>
        </p:txBody>
      </p:sp>
    </p:spTree>
    <p:extLst>
      <p:ext uri="{BB962C8B-B14F-4D97-AF65-F5344CB8AC3E}">
        <p14:creationId xmlns:p14="http://schemas.microsoft.com/office/powerpoint/2010/main" val="695448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bwMode="auto">
          <a:xfrm>
            <a:off x="400050" y="692150"/>
            <a:ext cx="6146800"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a:spLocks noGrp="1" noChangeArrowheads="1"/>
          </p:cNvSpPr>
          <p:nvPr>
            <p:ph type="body" sz="quarter" idx="1"/>
          </p:nvPr>
        </p:nvSpPr>
        <p:spPr bwMode="auto">
          <a:xfrm>
            <a:off x="694690" y="4379595"/>
            <a:ext cx="5557520" cy="4149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2372" tIns="46186" rIns="92372" bIns="46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8965903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Light" charset="0"/>
        <a:ea typeface="+mn-ea"/>
        <a:cs typeface="+mn-cs"/>
      </a:defRPr>
    </a:lvl1pPr>
    <a:lvl2pPr marL="457200" algn="l" rtl="0" eaLnBrk="0" fontAlgn="base" hangingPunct="0">
      <a:spcBef>
        <a:spcPct val="0"/>
      </a:spcBef>
      <a:spcAft>
        <a:spcPct val="0"/>
      </a:spcAft>
      <a:defRPr sz="1200" kern="1200">
        <a:solidFill>
          <a:schemeClr val="tx1"/>
        </a:solidFill>
        <a:latin typeface="Gill Sans Light" charset="0"/>
        <a:ea typeface="+mn-ea"/>
        <a:cs typeface="+mn-cs"/>
      </a:defRPr>
    </a:lvl2pPr>
    <a:lvl3pPr marL="914400" algn="l" rtl="0" eaLnBrk="0" fontAlgn="base" hangingPunct="0">
      <a:spcBef>
        <a:spcPct val="0"/>
      </a:spcBef>
      <a:spcAft>
        <a:spcPct val="0"/>
      </a:spcAft>
      <a:defRPr sz="1200" kern="1200">
        <a:solidFill>
          <a:schemeClr val="tx1"/>
        </a:solidFill>
        <a:latin typeface="Gill Sans Light" charset="0"/>
        <a:ea typeface="+mn-ea"/>
        <a:cs typeface="+mn-cs"/>
      </a:defRPr>
    </a:lvl3pPr>
    <a:lvl4pPr marL="1371600" algn="l" rtl="0" eaLnBrk="0" fontAlgn="base" hangingPunct="0">
      <a:spcBef>
        <a:spcPct val="0"/>
      </a:spcBef>
      <a:spcAft>
        <a:spcPct val="0"/>
      </a:spcAft>
      <a:defRPr sz="1200" kern="1200">
        <a:solidFill>
          <a:schemeClr val="tx1"/>
        </a:solidFill>
        <a:latin typeface="Gill Sans Light" charset="0"/>
        <a:ea typeface="+mn-ea"/>
        <a:cs typeface="+mn-cs"/>
      </a:defRPr>
    </a:lvl4pPr>
    <a:lvl5pPr marL="1828800" algn="l" rtl="0" eaLnBrk="0" fontAlgn="base" hangingPunct="0">
      <a:spcBef>
        <a:spcPct val="0"/>
      </a:spcBef>
      <a:spcAft>
        <a:spcPct val="0"/>
      </a:spcAft>
      <a:defRPr sz="1200" kern="1200">
        <a:solidFill>
          <a:schemeClr val="tx1"/>
        </a:solidFill>
        <a:latin typeface="Gill Sans Ligh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0881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4382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139700"/>
            <a:ext cx="2162175" cy="461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139700"/>
            <a:ext cx="6334125" cy="461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2531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70058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03307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5885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64735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16998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458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82835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Light"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41163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4000" y="139700"/>
            <a:ext cx="8648700"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title style</a:t>
            </a:r>
          </a:p>
        </p:txBody>
      </p:sp>
      <p:sp>
        <p:nvSpPr>
          <p:cNvPr id="1027" name="Rectangle 2"/>
          <p:cNvSpPr>
            <a:spLocks noGrp="1" noChangeArrowheads="1"/>
          </p:cNvSpPr>
          <p:nvPr>
            <p:ph type="body" idx="1"/>
          </p:nvPr>
        </p:nvSpPr>
        <p:spPr bwMode="auto">
          <a:xfrm>
            <a:off x="254000" y="1676400"/>
            <a:ext cx="8648700"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text styles</a:t>
            </a:r>
          </a:p>
          <a:p>
            <a:pPr lvl="1"/>
            <a:r>
              <a:rPr lang="en-US" smtClean="0">
                <a:sym typeface="Gill Sans Light"/>
              </a:rPr>
              <a:t>Second level</a:t>
            </a:r>
          </a:p>
          <a:p>
            <a:pPr lvl="2"/>
            <a:r>
              <a:rPr lang="en-US" smtClean="0">
                <a:sym typeface="Gill Sans Light"/>
              </a:rPr>
              <a:t>Third level</a:t>
            </a:r>
          </a:p>
          <a:p>
            <a:pPr lvl="3"/>
            <a:r>
              <a:rPr lang="en-US" smtClean="0">
                <a:sym typeface="Gill Sans Light"/>
              </a:rPr>
              <a:t>Fourth level</a:t>
            </a:r>
          </a:p>
          <a:p>
            <a:pPr lvl="4"/>
            <a:r>
              <a:rPr lang="en-US" smtClean="0">
                <a:sym typeface="Gill Sans Light"/>
              </a:rPr>
              <a:t>Fifth level</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8100" y="4318000"/>
            <a:ext cx="25336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3600">
          <a:solidFill>
            <a:schemeClr val="tx1"/>
          </a:solidFill>
          <a:latin typeface="+mj-lt"/>
          <a:ea typeface="+mj-ea"/>
          <a:cs typeface="ヒラギノ角ゴ ProN W3"/>
          <a:sym typeface="Gill Sans Light"/>
        </a:defRPr>
      </a:lvl1pPr>
      <a:lvl2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2pPr>
      <a:lvl3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3pPr>
      <a:lvl4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4pPr>
      <a:lvl5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5pPr>
      <a:lvl6pPr marL="4572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6pPr>
      <a:lvl7pPr marL="9144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7pPr>
      <a:lvl8pPr marL="13716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8pPr>
      <a:lvl9pPr marL="18288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9pPr>
    </p:titleStyle>
    <p:body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61949"/>
            <a:ext cx="8287846" cy="1092607"/>
          </a:xfrm>
          <a:prstGeom prst="rect">
            <a:avLst/>
          </a:prstGeom>
          <a:noFill/>
        </p:spPr>
        <p:txBody>
          <a:bodyPr wrap="none" lIns="91440" tIns="45720" rIns="91440" bIns="45720">
            <a:spAutoFit/>
          </a:bodyPr>
          <a:lstStyle/>
          <a:p>
            <a:pPr algn="ctr"/>
            <a:r>
              <a:rPr lang="en-US" sz="65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Compliance Outlook</a:t>
            </a:r>
            <a:endParaRPr lang="en-US" sz="6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sp>
        <p:nvSpPr>
          <p:cNvPr id="3" name="Rectangle 2"/>
          <p:cNvSpPr/>
          <p:nvPr/>
        </p:nvSpPr>
        <p:spPr>
          <a:xfrm>
            <a:off x="1619382" y="1707742"/>
            <a:ext cx="5963492" cy="938719"/>
          </a:xfrm>
          <a:prstGeom prst="rect">
            <a:avLst/>
          </a:prstGeom>
          <a:noFill/>
        </p:spPr>
        <p:txBody>
          <a:bodyPr wrap="none" lIns="91440" tIns="45720" rIns="91440" bIns="45720">
            <a:spAutoFit/>
          </a:bodyPr>
          <a:lstStyle/>
          <a:p>
            <a:pPr algn="ct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4</a:t>
            </a:r>
            <a:r>
              <a:rPr lang="en-US" sz="5500" b="1" cap="none" spc="0" baseline="30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th</a:t>
            </a: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 Quarter - 2014</a:t>
            </a:r>
            <a:endParaRPr lang="en-US" sz="5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sp>
        <p:nvSpPr>
          <p:cNvPr id="4" name="Rectangle 3"/>
          <p:cNvSpPr/>
          <p:nvPr/>
        </p:nvSpPr>
        <p:spPr>
          <a:xfrm>
            <a:off x="1632210" y="2724150"/>
            <a:ext cx="5937844" cy="938719"/>
          </a:xfrm>
          <a:prstGeom prst="rect">
            <a:avLst/>
          </a:prstGeom>
          <a:noFill/>
        </p:spPr>
        <p:txBody>
          <a:bodyPr wrap="none" lIns="91440" tIns="45720" rIns="91440" bIns="45720">
            <a:spAutoFit/>
          </a:bodyPr>
          <a:lstStyle/>
          <a:p>
            <a:pPr algn="ct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1</a:t>
            </a:r>
            <a:r>
              <a:rPr lang="en-US" sz="5500" b="1" cap="none" spc="0" baseline="30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st</a:t>
            </a:r>
            <a:r>
              <a:rPr lang="en-US" sz="55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 Quarter - 2015</a:t>
            </a:r>
            <a:endParaRPr lang="en-US" sz="55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32808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742950"/>
            <a:ext cx="7162800" cy="3954929"/>
          </a:xfrm>
          <a:prstGeom prst="rect">
            <a:avLst/>
          </a:prstGeom>
          <a:noFill/>
        </p:spPr>
        <p:txBody>
          <a:bodyPr wrap="square" rtlCol="0">
            <a:spAutoFit/>
          </a:bodyPr>
          <a:lstStyle/>
          <a:p>
            <a:r>
              <a:rPr lang="en-US" sz="3000" b="1" u="sng" dirty="0" smtClean="0">
                <a:solidFill>
                  <a:schemeClr val="tx2"/>
                </a:solidFill>
                <a:latin typeface="Calibri" panose="020F0502020204030204" pitchFamily="34" charset="0"/>
              </a:rPr>
              <a:t>Fourth </a:t>
            </a:r>
            <a:r>
              <a:rPr lang="en-US" sz="3000" b="1" u="sng" dirty="0">
                <a:solidFill>
                  <a:schemeClr val="tx2"/>
                </a:solidFill>
                <a:latin typeface="Calibri" panose="020F0502020204030204" pitchFamily="34" charset="0"/>
              </a:rPr>
              <a:t>Quarter </a:t>
            </a:r>
            <a:r>
              <a:rPr lang="en-US" sz="3000" b="1" u="sng" dirty="0" smtClean="0">
                <a:solidFill>
                  <a:schemeClr val="tx2"/>
                </a:solidFill>
                <a:latin typeface="Calibri" panose="020F0502020204030204" pitchFamily="34" charset="0"/>
              </a:rPr>
              <a:t>2014</a:t>
            </a:r>
          </a:p>
          <a:p>
            <a:pPr lvl="1">
              <a:spcBef>
                <a:spcPts val="600"/>
              </a:spcBef>
              <a:spcAft>
                <a:spcPts val="600"/>
              </a:spcAft>
            </a:pPr>
            <a:r>
              <a:rPr lang="en-US" sz="2500" b="1" dirty="0" smtClean="0">
                <a:solidFill>
                  <a:srgbClr val="000000"/>
                </a:solidFill>
                <a:latin typeface="Calibri" panose="020F0502020204030204" pitchFamily="34" charset="0"/>
              </a:rPr>
              <a:t>CFPB</a:t>
            </a:r>
            <a:endParaRPr lang="en-US" sz="2500" b="1" dirty="0">
              <a:solidFill>
                <a:srgbClr val="000000"/>
              </a:solidFill>
              <a:latin typeface="Calibri" panose="020F0502020204030204" pitchFamily="34" charset="0"/>
            </a:endParaRP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Annual Privacy Notice Revisions</a:t>
            </a: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International Remittance Transfer Exceptions</a:t>
            </a: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Qualified Mortgage Cure Provision</a:t>
            </a:r>
          </a:p>
          <a:p>
            <a:pPr lvl="1">
              <a:spcBef>
                <a:spcPts val="600"/>
              </a:spcBef>
              <a:spcAft>
                <a:spcPts val="600"/>
              </a:spcAft>
            </a:pPr>
            <a:r>
              <a:rPr lang="en-US" sz="2500" b="1" dirty="0" smtClean="0">
                <a:solidFill>
                  <a:srgbClr val="000000"/>
                </a:solidFill>
                <a:latin typeface="Calibri" panose="020F0502020204030204" pitchFamily="34" charset="0"/>
              </a:rPr>
              <a:t>FASB</a:t>
            </a:r>
          </a:p>
          <a:p>
            <a:pPr marL="800100" lvl="1" indent="-342900">
              <a:spcBef>
                <a:spcPts val="600"/>
              </a:spcBef>
              <a:spcAft>
                <a:spcPts val="600"/>
              </a:spcAft>
              <a:buFont typeface="Arial" panose="020B0604020202020204" pitchFamily="34" charset="0"/>
              <a:buChar char="•"/>
            </a:pPr>
            <a:r>
              <a:rPr lang="en-US" sz="2500" b="1" dirty="0" smtClean="0">
                <a:solidFill>
                  <a:srgbClr val="000000"/>
                </a:solidFill>
                <a:latin typeface="Calibri" panose="020F0502020204030204" pitchFamily="34" charset="0"/>
              </a:rPr>
              <a:t>Goodwill accounting measurement</a:t>
            </a:r>
          </a:p>
          <a:p>
            <a:endParaRPr lang="en-US" sz="500" b="1" u="sng" dirty="0">
              <a:solidFill>
                <a:schemeClr val="tx2"/>
              </a:solidFill>
            </a:endParaRPr>
          </a:p>
        </p:txBody>
      </p:sp>
    </p:spTree>
    <p:extLst>
      <p:ext uri="{BB962C8B-B14F-4D97-AF65-F5344CB8AC3E}">
        <p14:creationId xmlns:p14="http://schemas.microsoft.com/office/powerpoint/2010/main" val="30255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742950"/>
            <a:ext cx="7162800" cy="1554272"/>
          </a:xfrm>
          <a:prstGeom prst="rect">
            <a:avLst/>
          </a:prstGeom>
          <a:noFill/>
        </p:spPr>
        <p:txBody>
          <a:bodyPr wrap="square" rtlCol="0">
            <a:spAutoFit/>
          </a:bodyPr>
          <a:lstStyle/>
          <a:p>
            <a:r>
              <a:rPr lang="en-US" sz="3000" b="1" u="sng" dirty="0" smtClean="0">
                <a:solidFill>
                  <a:schemeClr val="tx2"/>
                </a:solidFill>
                <a:latin typeface="Calibri" panose="020F0502020204030204" pitchFamily="34" charset="0"/>
              </a:rPr>
              <a:t>First Quarter 2015</a:t>
            </a:r>
            <a:endParaRPr lang="en-US" sz="3000" b="1" u="sng" dirty="0" smtClean="0">
              <a:solidFill>
                <a:schemeClr val="tx2"/>
              </a:solidFill>
              <a:latin typeface="Calibri" panose="020F0502020204030204" pitchFamily="34" charset="0"/>
            </a:endParaRPr>
          </a:p>
          <a:p>
            <a:pPr lvl="1">
              <a:spcBef>
                <a:spcPts val="600"/>
              </a:spcBef>
              <a:spcAft>
                <a:spcPts val="600"/>
              </a:spcAft>
            </a:pPr>
            <a:r>
              <a:rPr lang="en-US" sz="2500" b="1" dirty="0" smtClean="0">
                <a:solidFill>
                  <a:srgbClr val="000000"/>
                </a:solidFill>
                <a:latin typeface="Calibri" panose="020F0502020204030204" pitchFamily="34" charset="0"/>
              </a:rPr>
              <a:t>NCUA</a:t>
            </a:r>
            <a:endParaRPr lang="en-US" sz="2500" b="1" dirty="0">
              <a:solidFill>
                <a:srgbClr val="000000"/>
              </a:solidFill>
              <a:latin typeface="Calibri" panose="020F0502020204030204" pitchFamily="34" charset="0"/>
            </a:endParaRPr>
          </a:p>
          <a:p>
            <a:pPr marL="800100" lvl="1" indent="-342900">
              <a:spcBef>
                <a:spcPts val="600"/>
              </a:spcBef>
              <a:spcAft>
                <a:spcPts val="600"/>
              </a:spcAft>
              <a:buFont typeface="Arial" pitchFamily="34" charset="0"/>
              <a:buChar char="•"/>
            </a:pPr>
            <a:r>
              <a:rPr lang="en-US" sz="2500" b="1" dirty="0" smtClean="0">
                <a:solidFill>
                  <a:srgbClr val="000000"/>
                </a:solidFill>
                <a:latin typeface="Calibri" panose="020F0502020204030204" pitchFamily="34" charset="0"/>
              </a:rPr>
              <a:t>Appraisals</a:t>
            </a:r>
            <a:endParaRPr lang="en-US" sz="500" b="1" u="sng" dirty="0">
              <a:solidFill>
                <a:schemeClr val="tx2"/>
              </a:solidFill>
            </a:endParaRPr>
          </a:p>
        </p:txBody>
      </p:sp>
    </p:spTree>
    <p:extLst>
      <p:ext uri="{BB962C8B-B14F-4D97-AF65-F5344CB8AC3E}">
        <p14:creationId xmlns:p14="http://schemas.microsoft.com/office/powerpoint/2010/main" val="10977335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Annual Privacy Notice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10/28</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81000" y="590550"/>
            <a:ext cx="8309390" cy="4308872"/>
          </a:xfrm>
          <a:prstGeom prst="rect">
            <a:avLst/>
          </a:prstGeom>
          <a:noFill/>
        </p:spPr>
        <p:txBody>
          <a:bodyPr wrap="square" rtlCol="0">
            <a:spAutoFit/>
          </a:bodyPr>
          <a:lstStyle/>
          <a:p>
            <a:r>
              <a:rPr lang="en-US" b="1" i="1" dirty="0">
                <a:solidFill>
                  <a:schemeClr val="tx2"/>
                </a:solidFill>
                <a:latin typeface="Calibri" panose="020F0502020204030204" pitchFamily="34" charset="0"/>
              </a:rPr>
              <a:t>A</a:t>
            </a:r>
            <a:r>
              <a:rPr lang="en-US" b="1" i="1" dirty="0" smtClean="0">
                <a:solidFill>
                  <a:schemeClr val="tx2"/>
                </a:solidFill>
                <a:latin typeface="Calibri" panose="020F0502020204030204" pitchFamily="34" charset="0"/>
              </a:rPr>
              <a:t>lternative delivery method  - </a:t>
            </a:r>
            <a:r>
              <a:rPr lang="en-US" b="1" dirty="0" smtClean="0">
                <a:solidFill>
                  <a:schemeClr val="tx2"/>
                </a:solidFill>
                <a:latin typeface="Calibri" panose="020F0502020204030204" pitchFamily="34" charset="0"/>
              </a:rPr>
              <a:t>CU must notify membership, not less then annually via a statement message, or disclosure required by law that the notice is available on the CU’s website, it can be mailed by request  and no changes were made.  Also the CU must meet these conditions:</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CU cannot disclose its member’s nonpublic personal information to nonaffiliated third parties in a manner that triggers opt-out rights under the Regulation;</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CU does not include the opt-out notice required under FCRA on their annual privacy notice;</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requirements of section 624 of the FCRA and the Affiliate Marketing rule, if applicable, have been satisfied previously or the annual privacy notice is not the only notice provide to satisfy those requirements;</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information in the privacy notice has not changed; and</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credit union uses the model form provided in the appendix.</a:t>
            </a:r>
          </a:p>
          <a:p>
            <a:pPr marL="1085850" indent="-342900">
              <a:buFont typeface="Arial" panose="020B0604020202020204" pitchFamily="34" charset="0"/>
              <a:buChar char="•"/>
            </a:pPr>
            <a:endParaRPr lang="en-US" sz="2400" b="1" dirty="0">
              <a:solidFill>
                <a:schemeClr val="tx2"/>
              </a:solidFill>
            </a:endParaRPr>
          </a:p>
        </p:txBody>
      </p:sp>
    </p:spTree>
    <p:extLst>
      <p:ext uri="{BB962C8B-B14F-4D97-AF65-F5344CB8AC3E}">
        <p14:creationId xmlns:p14="http://schemas.microsoft.com/office/powerpoint/2010/main" val="1214467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International Remittance Transfers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11/17</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046988"/>
          </a:xfrm>
          <a:prstGeom prst="rect">
            <a:avLst/>
          </a:prstGeom>
          <a:noFill/>
        </p:spPr>
        <p:txBody>
          <a:bodyPr wrap="square" rtlCol="0">
            <a:spAutoFit/>
          </a:bodyPr>
          <a:lstStyle/>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CUs permitted to provide estimates for certain disclosures where exact information can not be determined until July 21, 2020.</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US military installations abroad are considered to be located in a state for purposes of this rule.</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Additional commentary was added to clarify exemptions for business or commercial transfers from a personal, family or household account.</a:t>
            </a:r>
            <a:endParaRPr lang="en-US"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1901471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00023"/>
            <a:ext cx="88392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Ability to Repay QM Cure Provision</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11/03</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614853"/>
            <a:ext cx="8382000" cy="3847207"/>
          </a:xfrm>
          <a:prstGeom prst="rect">
            <a:avLst/>
          </a:prstGeom>
          <a:noFill/>
        </p:spPr>
        <p:txBody>
          <a:bodyPr wrap="square" rtlCol="0">
            <a:spAutoFit/>
          </a:bodyPr>
          <a:lstStyle/>
          <a:p>
            <a:r>
              <a:rPr lang="en-US" b="1" dirty="0" smtClean="0">
                <a:solidFill>
                  <a:schemeClr val="tx2"/>
                </a:solidFill>
                <a:latin typeface="Calibri" panose="020F0502020204030204" pitchFamily="34" charset="0"/>
              </a:rPr>
              <a:t>CUs have a post-consummation cure mechanism for loans that exceed the points and fees threshold for a Qualified Mortgage (QM).</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loan has to meet all other QM criteria;</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loan refund has to be made to the member 210 days after consummation and prior to the occurrence of any action by the borrower or prior to the borrower becoming 60 days past due;</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CU has policies and procedures to address a review of loans to determine if points and fees exceed limits and are refunded in accordance with regulation;</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CU issues a refund in a manner agreeable for the member and in an amount not less than the sum of:</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dollar amount by which the transaction’s total points and fees exceeds the applicable QM limit; and</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Interest on the dollar amount, calculated using the contract interest rate applicable during the period from consummation until payment is made.</a:t>
            </a:r>
            <a:endParaRPr lang="en-US" sz="17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560000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FASB – Accounting for Goodwill</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12/15</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416320"/>
          </a:xfrm>
          <a:prstGeom prst="rect">
            <a:avLst/>
          </a:prstGeom>
          <a:noFill/>
        </p:spPr>
        <p:txBody>
          <a:bodyPr wrap="square" rtlCol="0">
            <a:spAutoFit/>
          </a:bodyPr>
          <a:lstStyle/>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Amendments allow for an accounting alternative for the subsequent measurement of goodwill.</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If alternative is elected, credit union should amortize goodwill on a straight-line basis over 10 years, or less than 10 years if the entity demonstrates that another useful life is more appropriate.</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Goodwill must be tested for impairment when a triggering event occurs indicating that the fair value of an entity may be below its carrying amount.</a:t>
            </a:r>
            <a:endParaRPr lang="en-US" sz="2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3123280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a:t>
            </a:r>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 </a:t>
            </a:r>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Appraisals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1/20</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416320"/>
          </a:xfrm>
          <a:prstGeom prst="rect">
            <a:avLst/>
          </a:prstGeom>
          <a:noFill/>
        </p:spPr>
        <p:txBody>
          <a:bodyPr wrap="square" rtlCol="0">
            <a:spAutoFit/>
          </a:bodyPr>
          <a:lstStyle/>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NCUA rules Part 701 and 722 were revised to eliminate duplicative requirements that FCUs make available a copy of an appraisal used in connection with a loan secured by </a:t>
            </a:r>
            <a:r>
              <a:rPr lang="en-US" sz="2400" b="1" u="sng" dirty="0" smtClean="0">
                <a:solidFill>
                  <a:schemeClr val="tx2"/>
                </a:solidFill>
                <a:latin typeface="Calibri" panose="020F0502020204030204" pitchFamily="34" charset="0"/>
              </a:rPr>
              <a:t>first lien </a:t>
            </a:r>
            <a:r>
              <a:rPr lang="en-US" sz="2400" b="1" dirty="0" smtClean="0">
                <a:solidFill>
                  <a:schemeClr val="tx2"/>
                </a:solidFill>
                <a:latin typeface="Calibri" panose="020F0502020204030204" pitchFamily="34" charset="0"/>
              </a:rPr>
              <a:t>on dwelling.</a:t>
            </a:r>
          </a:p>
          <a:p>
            <a:pPr marL="1085850" indent="-342900">
              <a:buFont typeface="Arial" panose="020B0604020202020204" pitchFamily="34" charset="0"/>
              <a:buChar char="•"/>
            </a:pPr>
            <a:r>
              <a:rPr lang="en-US" sz="2400" b="1" dirty="0" smtClean="0">
                <a:solidFill>
                  <a:schemeClr val="tx2"/>
                </a:solidFill>
                <a:latin typeface="Calibri" panose="020F0502020204030204" pitchFamily="34" charset="0"/>
              </a:rPr>
              <a:t>NCUA </a:t>
            </a:r>
            <a:r>
              <a:rPr lang="en-US" sz="2400" b="1" smtClean="0">
                <a:solidFill>
                  <a:schemeClr val="tx2"/>
                </a:solidFill>
                <a:latin typeface="Calibri" panose="020F0502020204030204" pitchFamily="34" charset="0"/>
              </a:rPr>
              <a:t>rules still require </a:t>
            </a:r>
            <a:r>
              <a:rPr lang="en-US" sz="2400" b="1" dirty="0" smtClean="0">
                <a:solidFill>
                  <a:schemeClr val="tx2"/>
                </a:solidFill>
                <a:latin typeface="Calibri" panose="020F0502020204030204" pitchFamily="34" charset="0"/>
              </a:rPr>
              <a:t>that FCUs originating loans secured by a </a:t>
            </a:r>
            <a:r>
              <a:rPr lang="en-US" sz="2400" b="1" u="sng" dirty="0" smtClean="0">
                <a:solidFill>
                  <a:schemeClr val="tx2"/>
                </a:solidFill>
                <a:latin typeface="Calibri" panose="020F0502020204030204" pitchFamily="34" charset="0"/>
              </a:rPr>
              <a:t>subordinate</a:t>
            </a:r>
            <a:r>
              <a:rPr lang="en-US" sz="2400" b="1" dirty="0" smtClean="0">
                <a:solidFill>
                  <a:schemeClr val="tx2"/>
                </a:solidFill>
                <a:latin typeface="Calibri" panose="020F0502020204030204" pitchFamily="34" charset="0"/>
              </a:rPr>
              <a:t> lien on a dwelling, make copies of appraisals available to any requesting member or applicant in connection with their loan application.</a:t>
            </a:r>
          </a:p>
        </p:txBody>
      </p:sp>
    </p:spTree>
    <p:extLst>
      <p:ext uri="{BB962C8B-B14F-4D97-AF65-F5344CB8AC3E}">
        <p14:creationId xmlns:p14="http://schemas.microsoft.com/office/powerpoint/2010/main" val="2199210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238125"/>
            <a:ext cx="83058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a:lstStyle>
          <a:p>
            <a:pPr marL="0" indent="0" algn="ctr" eaLnBrk="1" hangingPunct="1">
              <a:spcBef>
                <a:spcPts val="0"/>
              </a:spcBef>
              <a:buFont typeface="Gill Sans Light" charset="0"/>
              <a:buNone/>
              <a:defRPr/>
            </a:pPr>
            <a:r>
              <a:rPr lang="en-US" sz="4000" i="1" dirty="0" smtClean="0">
                <a:solidFill>
                  <a:schemeClr val="tx2"/>
                </a:solidFill>
                <a:latin typeface="Times New Roman" pitchFamily="18" charset="0"/>
                <a:cs typeface="Times New Roman" pitchFamily="18" charset="0"/>
                <a:sym typeface="Gill Sans Light" charset="0"/>
              </a:rPr>
              <a:t>Thank you for joining us for this overview of the Credit Union Compliance Connection. Stay Tuned……..</a:t>
            </a:r>
            <a:endParaRPr lang="en-US" sz="4000" dirty="0" smtClean="0">
              <a:solidFill>
                <a:schemeClr val="tx2"/>
              </a:solidFill>
              <a:latin typeface="Times New Roman" pitchFamily="18" charset="0"/>
              <a:cs typeface="Times New Roman" pitchFamily="18" charset="0"/>
              <a:sym typeface="Gill Sans Light"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394732"/>
            <a:ext cx="5934075" cy="857250"/>
          </a:xfrm>
          <a:prstGeom prst="rect">
            <a:avLst/>
          </a:prstGeom>
          <a:noFill/>
          <a:ln>
            <a:noFill/>
          </a:ln>
        </p:spPr>
      </p:pic>
      <p:pic>
        <p:nvPicPr>
          <p:cNvPr id="1027" name="Picture 20"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083" y="3286050"/>
            <a:ext cx="5934075" cy="96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790421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mp; Bullets">
  <a:themeElements>
    <a:clrScheme name="">
      <a:dk1>
        <a:srgbClr val="414141"/>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
      </a:majorFont>
      <a:minorFont>
        <a:latin typeface="Gill Sans Light"/>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6188</TotalTime>
  <Pages>0</Pages>
  <Words>604</Words>
  <Characters>0</Characters>
  <Application>Microsoft Office PowerPoint</Application>
  <PresentationFormat>On-screen Show (16:9)</PresentationFormat>
  <Lines>0</Lines>
  <Paragraphs>47</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Franklin Gothic Heavy</vt:lpstr>
      <vt:lpstr>Gill Sans Light</vt:lpstr>
      <vt:lpstr>Times New Roman</vt:lpstr>
      <vt:lpstr>Univers 45 Light</vt:lpstr>
      <vt:lpstr>Univers 55</vt:lpstr>
      <vt:lpstr>ヒラギノ角ゴ ProN W3</vt:lpstr>
      <vt:lpstr>Title &amp; Bullets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Infosys</dc:creator>
  <cp:lastModifiedBy>Glory LeDu</cp:lastModifiedBy>
  <cp:revision>325</cp:revision>
  <cp:lastPrinted>2014-12-15T16:01:17Z</cp:lastPrinted>
  <dcterms:modified xsi:type="dcterms:W3CDTF">2015-03-11T15:30:59Z</dcterms:modified>
</cp:coreProperties>
</file>